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4" r:id="rId17"/>
    <p:sldId id="271" r:id="rId18"/>
    <p:sldId id="272" r:id="rId19"/>
    <p:sldId id="27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81" d="100"/>
          <a:sy n="81" d="100"/>
        </p:scale>
        <p:origin x="93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ED291B17-9318-49DB-B28B-6E5994AE9581}" type="datetime1">
              <a:rPr lang="en-US" smtClean="0"/>
              <a:t>7/22/2019</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3A98EE3D-8CD1-4C3F-BD1C-C98C9596463C}" type="slidenum">
              <a:rPr lang="en-US" smtClean="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39710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7/22/2019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18230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7/22/2019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983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DD82B9-B8EE-4375-B6FF-88FA6ABB15D9}" type="datetime1">
              <a:rPr lang="en-US" smtClean="0"/>
              <a:t>7/22/2019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87955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7/22/2019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49674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7/22/2019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10483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7/22/2019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16912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7/22/2019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20091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7/22/2019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54278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82884F1-FFEA-405F-9602-3DCA865EDA4E}" type="datetime1">
              <a:rPr lang="en-US" smtClean="0"/>
              <a:t>7/22/2019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9560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7/22/2019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13810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ED291B17-9318-49DB-B28B-6E5994AE9581}" type="datetime1">
              <a:rPr lang="en-US" smtClean="0"/>
              <a:t>7/22/2019</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79228597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nominatim.openstreetmap.org/search.php?q=" TargetMode="External"/><Relationship Id="rId2" Type="http://schemas.openxmlformats.org/officeDocument/2006/relationships/hyperlink" Target="https://en.wikipedia.org/wiki/Category:Wards_of_Osaka"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CF575D68-1B79-46A3-8676-195856BA37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1489"/>
            <a:ext cx="11292840" cy="26065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2C03003-C01C-454E-9291-C61576414A8F}"/>
              </a:ext>
            </a:extLst>
          </p:cNvPr>
          <p:cNvSpPr>
            <a:spLocks noGrp="1"/>
          </p:cNvSpPr>
          <p:nvPr>
            <p:ph type="ctrTitle"/>
          </p:nvPr>
        </p:nvSpPr>
        <p:spPr>
          <a:xfrm>
            <a:off x="914400" y="4624001"/>
            <a:ext cx="9777603" cy="1152524"/>
          </a:xfrm>
        </p:spPr>
        <p:txBody>
          <a:bodyPr>
            <a:normAutofit/>
          </a:bodyPr>
          <a:lstStyle/>
          <a:p>
            <a:r>
              <a:rPr lang="en-CA" sz="4800" dirty="0"/>
              <a:t>Karim El-</a:t>
            </a:r>
            <a:r>
              <a:rPr lang="en-CA" sz="4800" dirty="0" err="1"/>
              <a:t>Chami</a:t>
            </a:r>
            <a:endParaRPr lang="en-CA" sz="4800" dirty="0"/>
          </a:p>
        </p:txBody>
      </p:sp>
      <p:sp>
        <p:nvSpPr>
          <p:cNvPr id="3" name="Subtitle 2">
            <a:extLst>
              <a:ext uri="{FF2B5EF4-FFF2-40B4-BE49-F238E27FC236}">
                <a16:creationId xmlns:a16="http://schemas.microsoft.com/office/drawing/2014/main" id="{4BEFC2D2-C60F-428F-A533-780D8B64DDF2}"/>
              </a:ext>
            </a:extLst>
          </p:cNvPr>
          <p:cNvSpPr>
            <a:spLocks noGrp="1"/>
          </p:cNvSpPr>
          <p:nvPr>
            <p:ph type="subTitle" idx="1"/>
          </p:nvPr>
        </p:nvSpPr>
        <p:spPr>
          <a:xfrm>
            <a:off x="914400" y="5747950"/>
            <a:ext cx="9777603" cy="594360"/>
          </a:xfrm>
        </p:spPr>
        <p:txBody>
          <a:bodyPr>
            <a:normAutofit/>
          </a:bodyPr>
          <a:lstStyle/>
          <a:p>
            <a:r>
              <a:rPr lang="en-CA" sz="1400" dirty="0"/>
              <a:t>Predicting Best Airbnb Location in Osaka City, Japan</a:t>
            </a:r>
          </a:p>
        </p:txBody>
      </p:sp>
      <p:sp>
        <p:nvSpPr>
          <p:cNvPr id="7" name="Rectangle 10">
            <a:extLst>
              <a:ext uri="{FF2B5EF4-FFF2-40B4-BE49-F238E27FC236}">
                <a16:creationId xmlns:a16="http://schemas.microsoft.com/office/drawing/2014/main" id="{28E0418F-EF32-49B5-A0CF-7CE8D1664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D18DCFA9-1C46-4E26-A00E-4269093C9571}"/>
              </a:ext>
            </a:extLst>
          </p:cNvPr>
          <p:cNvPicPr>
            <a:picLocks noChangeAspect="1"/>
          </p:cNvPicPr>
          <p:nvPr/>
        </p:nvPicPr>
        <p:blipFill rotWithShape="1">
          <a:blip r:embed="rId2"/>
          <a:srcRect t="37222"/>
          <a:stretch/>
        </p:blipFill>
        <p:spPr>
          <a:xfrm>
            <a:off x="457200" y="10"/>
            <a:ext cx="10835640" cy="4251479"/>
          </a:xfrm>
          <a:prstGeom prst="rect">
            <a:avLst/>
          </a:prstGeom>
        </p:spPr>
      </p:pic>
    </p:spTree>
    <p:extLst>
      <p:ext uri="{BB962C8B-B14F-4D97-AF65-F5344CB8AC3E}">
        <p14:creationId xmlns:p14="http://schemas.microsoft.com/office/powerpoint/2010/main" val="11236150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08976-94AA-41D0-802E-06F0A0AA20BD}"/>
              </a:ext>
            </a:extLst>
          </p:cNvPr>
          <p:cNvSpPr>
            <a:spLocks noGrp="1"/>
          </p:cNvSpPr>
          <p:nvPr>
            <p:ph type="title"/>
          </p:nvPr>
        </p:nvSpPr>
        <p:spPr/>
        <p:txBody>
          <a:bodyPr/>
          <a:lstStyle/>
          <a:p>
            <a:r>
              <a:rPr lang="en-CA" dirty="0"/>
              <a:t>Ramen Restaurants Venues</a:t>
            </a:r>
          </a:p>
        </p:txBody>
      </p:sp>
      <p:sp>
        <p:nvSpPr>
          <p:cNvPr id="3" name="Content Placeholder 2">
            <a:extLst>
              <a:ext uri="{FF2B5EF4-FFF2-40B4-BE49-F238E27FC236}">
                <a16:creationId xmlns:a16="http://schemas.microsoft.com/office/drawing/2014/main" id="{7C886AD1-2560-4E65-AF7D-E92AC7BBC560}"/>
              </a:ext>
            </a:extLst>
          </p:cNvPr>
          <p:cNvSpPr>
            <a:spLocks noGrp="1"/>
          </p:cNvSpPr>
          <p:nvPr>
            <p:ph idx="1"/>
          </p:nvPr>
        </p:nvSpPr>
        <p:spPr/>
        <p:txBody>
          <a:bodyPr/>
          <a:lstStyle/>
          <a:p>
            <a:endParaRPr lang="en-CA"/>
          </a:p>
        </p:txBody>
      </p:sp>
      <p:pic>
        <p:nvPicPr>
          <p:cNvPr id="4" name="Picture 3">
            <a:extLst>
              <a:ext uri="{FF2B5EF4-FFF2-40B4-BE49-F238E27FC236}">
                <a16:creationId xmlns:a16="http://schemas.microsoft.com/office/drawing/2014/main" id="{4E24A747-A1C1-449D-9D93-98EDF4A78587}"/>
              </a:ext>
            </a:extLst>
          </p:cNvPr>
          <p:cNvPicPr/>
          <p:nvPr/>
        </p:nvPicPr>
        <p:blipFill>
          <a:blip r:embed="rId2"/>
          <a:stretch>
            <a:fillRect/>
          </a:stretch>
        </p:blipFill>
        <p:spPr>
          <a:xfrm>
            <a:off x="1261871" y="3146961"/>
            <a:ext cx="8713401" cy="1900051"/>
          </a:xfrm>
          <a:prstGeom prst="rect">
            <a:avLst/>
          </a:prstGeom>
        </p:spPr>
      </p:pic>
    </p:spTree>
    <p:extLst>
      <p:ext uri="{BB962C8B-B14F-4D97-AF65-F5344CB8AC3E}">
        <p14:creationId xmlns:p14="http://schemas.microsoft.com/office/powerpoint/2010/main" val="3223804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5F722-C85F-4521-ADCF-4CA3AA22128C}"/>
              </a:ext>
            </a:extLst>
          </p:cNvPr>
          <p:cNvSpPr>
            <a:spLocks noGrp="1"/>
          </p:cNvSpPr>
          <p:nvPr>
            <p:ph type="title"/>
          </p:nvPr>
        </p:nvSpPr>
        <p:spPr/>
        <p:txBody>
          <a:bodyPr/>
          <a:lstStyle/>
          <a:p>
            <a:r>
              <a:rPr lang="en-CA" dirty="0"/>
              <a:t>Okonomiyaki Restaurants Venues</a:t>
            </a:r>
          </a:p>
        </p:txBody>
      </p:sp>
      <p:sp>
        <p:nvSpPr>
          <p:cNvPr id="3" name="Content Placeholder 2">
            <a:extLst>
              <a:ext uri="{FF2B5EF4-FFF2-40B4-BE49-F238E27FC236}">
                <a16:creationId xmlns:a16="http://schemas.microsoft.com/office/drawing/2014/main" id="{735ADDE4-D75C-4516-8AE6-39C409E43837}"/>
              </a:ext>
            </a:extLst>
          </p:cNvPr>
          <p:cNvSpPr>
            <a:spLocks noGrp="1"/>
          </p:cNvSpPr>
          <p:nvPr>
            <p:ph idx="1"/>
          </p:nvPr>
        </p:nvSpPr>
        <p:spPr/>
        <p:txBody>
          <a:bodyPr/>
          <a:lstStyle/>
          <a:p>
            <a:endParaRPr lang="en-CA"/>
          </a:p>
        </p:txBody>
      </p:sp>
      <p:pic>
        <p:nvPicPr>
          <p:cNvPr id="4" name="Picture 3">
            <a:extLst>
              <a:ext uri="{FF2B5EF4-FFF2-40B4-BE49-F238E27FC236}">
                <a16:creationId xmlns:a16="http://schemas.microsoft.com/office/drawing/2014/main" id="{148AC68A-67E5-40D9-A846-34B53C520786}"/>
              </a:ext>
            </a:extLst>
          </p:cNvPr>
          <p:cNvPicPr/>
          <p:nvPr/>
        </p:nvPicPr>
        <p:blipFill>
          <a:blip r:embed="rId2"/>
          <a:stretch>
            <a:fillRect/>
          </a:stretch>
        </p:blipFill>
        <p:spPr>
          <a:xfrm>
            <a:off x="1261872" y="1828799"/>
            <a:ext cx="8595360" cy="4351337"/>
          </a:xfrm>
          <a:prstGeom prst="rect">
            <a:avLst/>
          </a:prstGeom>
        </p:spPr>
      </p:pic>
    </p:spTree>
    <p:extLst>
      <p:ext uri="{BB962C8B-B14F-4D97-AF65-F5344CB8AC3E}">
        <p14:creationId xmlns:p14="http://schemas.microsoft.com/office/powerpoint/2010/main" val="3188540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B8413-B0A1-449C-8FD2-8C7496779A2D}"/>
              </a:ext>
            </a:extLst>
          </p:cNvPr>
          <p:cNvSpPr>
            <a:spLocks noGrp="1"/>
          </p:cNvSpPr>
          <p:nvPr>
            <p:ph type="title"/>
          </p:nvPr>
        </p:nvSpPr>
        <p:spPr/>
        <p:txBody>
          <a:bodyPr/>
          <a:lstStyle/>
          <a:p>
            <a:r>
              <a:rPr lang="en-CA" dirty="0"/>
              <a:t>Okonomiyaki Restaurants Venues</a:t>
            </a:r>
          </a:p>
        </p:txBody>
      </p:sp>
      <p:sp>
        <p:nvSpPr>
          <p:cNvPr id="3" name="Content Placeholder 2">
            <a:extLst>
              <a:ext uri="{FF2B5EF4-FFF2-40B4-BE49-F238E27FC236}">
                <a16:creationId xmlns:a16="http://schemas.microsoft.com/office/drawing/2014/main" id="{E166E674-39CE-4F12-961F-3770D98347DA}"/>
              </a:ext>
            </a:extLst>
          </p:cNvPr>
          <p:cNvSpPr>
            <a:spLocks noGrp="1"/>
          </p:cNvSpPr>
          <p:nvPr>
            <p:ph idx="1"/>
          </p:nvPr>
        </p:nvSpPr>
        <p:spPr/>
        <p:txBody>
          <a:bodyPr/>
          <a:lstStyle/>
          <a:p>
            <a:endParaRPr lang="en-CA"/>
          </a:p>
        </p:txBody>
      </p:sp>
      <p:pic>
        <p:nvPicPr>
          <p:cNvPr id="4" name="Picture 3">
            <a:extLst>
              <a:ext uri="{FF2B5EF4-FFF2-40B4-BE49-F238E27FC236}">
                <a16:creationId xmlns:a16="http://schemas.microsoft.com/office/drawing/2014/main" id="{31994598-2498-4504-9A91-D53F87A81AF0}"/>
              </a:ext>
            </a:extLst>
          </p:cNvPr>
          <p:cNvPicPr/>
          <p:nvPr/>
        </p:nvPicPr>
        <p:blipFill>
          <a:blip r:embed="rId2"/>
          <a:stretch>
            <a:fillRect/>
          </a:stretch>
        </p:blipFill>
        <p:spPr>
          <a:xfrm>
            <a:off x="1261872" y="3047037"/>
            <a:ext cx="8749027" cy="1914862"/>
          </a:xfrm>
          <a:prstGeom prst="rect">
            <a:avLst/>
          </a:prstGeom>
        </p:spPr>
      </p:pic>
    </p:spTree>
    <p:extLst>
      <p:ext uri="{BB962C8B-B14F-4D97-AF65-F5344CB8AC3E}">
        <p14:creationId xmlns:p14="http://schemas.microsoft.com/office/powerpoint/2010/main" val="3693801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D2F21-0F51-406C-9CB9-9207777C30B5}"/>
              </a:ext>
            </a:extLst>
          </p:cNvPr>
          <p:cNvSpPr>
            <a:spLocks noGrp="1"/>
          </p:cNvSpPr>
          <p:nvPr>
            <p:ph type="title"/>
          </p:nvPr>
        </p:nvSpPr>
        <p:spPr/>
        <p:txBody>
          <a:bodyPr/>
          <a:lstStyle/>
          <a:p>
            <a:r>
              <a:rPr lang="en-CA" dirty="0"/>
              <a:t>Sum of Venues per Category per Ward</a:t>
            </a:r>
          </a:p>
        </p:txBody>
      </p:sp>
      <p:sp>
        <p:nvSpPr>
          <p:cNvPr id="3" name="Content Placeholder 2">
            <a:extLst>
              <a:ext uri="{FF2B5EF4-FFF2-40B4-BE49-F238E27FC236}">
                <a16:creationId xmlns:a16="http://schemas.microsoft.com/office/drawing/2014/main" id="{C6F52320-892C-427E-8FF0-199F6BB13B50}"/>
              </a:ext>
            </a:extLst>
          </p:cNvPr>
          <p:cNvSpPr>
            <a:spLocks noGrp="1"/>
          </p:cNvSpPr>
          <p:nvPr>
            <p:ph idx="1"/>
          </p:nvPr>
        </p:nvSpPr>
        <p:spPr/>
        <p:txBody>
          <a:bodyPr/>
          <a:lstStyle/>
          <a:p>
            <a:endParaRPr lang="en-CA"/>
          </a:p>
        </p:txBody>
      </p:sp>
      <p:pic>
        <p:nvPicPr>
          <p:cNvPr id="4" name="Picture 3">
            <a:extLst>
              <a:ext uri="{FF2B5EF4-FFF2-40B4-BE49-F238E27FC236}">
                <a16:creationId xmlns:a16="http://schemas.microsoft.com/office/drawing/2014/main" id="{ED5DF3DD-9ABB-4EF7-B2AC-79E50E9BEF01}"/>
              </a:ext>
            </a:extLst>
          </p:cNvPr>
          <p:cNvPicPr/>
          <p:nvPr/>
        </p:nvPicPr>
        <p:blipFill>
          <a:blip r:embed="rId2"/>
          <a:stretch>
            <a:fillRect/>
          </a:stretch>
        </p:blipFill>
        <p:spPr>
          <a:xfrm>
            <a:off x="1261871" y="1828800"/>
            <a:ext cx="8737151" cy="4351337"/>
          </a:xfrm>
          <a:prstGeom prst="rect">
            <a:avLst/>
          </a:prstGeom>
        </p:spPr>
      </p:pic>
    </p:spTree>
    <p:extLst>
      <p:ext uri="{BB962C8B-B14F-4D97-AF65-F5344CB8AC3E}">
        <p14:creationId xmlns:p14="http://schemas.microsoft.com/office/powerpoint/2010/main" val="2968427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37E43-DA79-45D9-809A-E7BF1816C108}"/>
              </a:ext>
            </a:extLst>
          </p:cNvPr>
          <p:cNvSpPr>
            <a:spLocks noGrp="1"/>
          </p:cNvSpPr>
          <p:nvPr>
            <p:ph type="title"/>
          </p:nvPr>
        </p:nvSpPr>
        <p:spPr/>
        <p:txBody>
          <a:bodyPr/>
          <a:lstStyle/>
          <a:p>
            <a:r>
              <a:rPr lang="en-CA" dirty="0"/>
              <a:t>Conclusion</a:t>
            </a:r>
          </a:p>
        </p:txBody>
      </p:sp>
      <p:sp>
        <p:nvSpPr>
          <p:cNvPr id="3" name="Content Placeholder 2">
            <a:extLst>
              <a:ext uri="{FF2B5EF4-FFF2-40B4-BE49-F238E27FC236}">
                <a16:creationId xmlns:a16="http://schemas.microsoft.com/office/drawing/2014/main" id="{53B7D95A-052C-4102-9A97-8EA373AAC621}"/>
              </a:ext>
            </a:extLst>
          </p:cNvPr>
          <p:cNvSpPr>
            <a:spLocks noGrp="1"/>
          </p:cNvSpPr>
          <p:nvPr>
            <p:ph idx="1"/>
          </p:nvPr>
        </p:nvSpPr>
        <p:spPr/>
        <p:txBody>
          <a:bodyPr/>
          <a:lstStyle/>
          <a:p>
            <a:r>
              <a:rPr lang="en-US" dirty="0"/>
              <a:t>The sum of score was calculated for all the venues from all the categories per ward to determine the suggested ward to host the Airbnb at. Therefore, Chuo </a:t>
            </a:r>
            <a:r>
              <a:rPr lang="en-US" dirty="0" err="1"/>
              <a:t>ku</a:t>
            </a:r>
            <a:r>
              <a:rPr lang="en-US" dirty="0"/>
              <a:t> Ward is our best and recommended ward to host our Airbnb rental at since it has the most historic sites, Theme parks, restaurants, and tourists will most likely would want to stay there as it’s close to all touristic attractions.</a:t>
            </a:r>
            <a:endParaRPr lang="en-CA" dirty="0"/>
          </a:p>
        </p:txBody>
      </p:sp>
    </p:spTree>
    <p:extLst>
      <p:ext uri="{BB962C8B-B14F-4D97-AF65-F5344CB8AC3E}">
        <p14:creationId xmlns:p14="http://schemas.microsoft.com/office/powerpoint/2010/main" val="981181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2BD8B-70D8-4DFC-8825-FE0B6E2A24BA}"/>
              </a:ext>
            </a:extLst>
          </p:cNvPr>
          <p:cNvSpPr>
            <a:spLocks noGrp="1"/>
          </p:cNvSpPr>
          <p:nvPr>
            <p:ph type="title"/>
          </p:nvPr>
        </p:nvSpPr>
        <p:spPr>
          <a:xfrm>
            <a:off x="1249680" y="258882"/>
            <a:ext cx="9692640" cy="1325562"/>
          </a:xfrm>
        </p:spPr>
        <p:txBody>
          <a:bodyPr/>
          <a:lstStyle/>
          <a:p>
            <a:r>
              <a:rPr lang="en-CA" dirty="0"/>
              <a:t>Chuo </a:t>
            </a:r>
            <a:r>
              <a:rPr lang="en-CA" dirty="0" err="1"/>
              <a:t>ku</a:t>
            </a:r>
            <a:r>
              <a:rPr lang="en-CA" dirty="0"/>
              <a:t> Ward </a:t>
            </a:r>
          </a:p>
        </p:txBody>
      </p:sp>
      <p:pic>
        <p:nvPicPr>
          <p:cNvPr id="4" name="Content Placeholder 3">
            <a:extLst>
              <a:ext uri="{FF2B5EF4-FFF2-40B4-BE49-F238E27FC236}">
                <a16:creationId xmlns:a16="http://schemas.microsoft.com/office/drawing/2014/main" id="{17CF869C-6D30-4ACE-912F-86713F944B80}"/>
              </a:ext>
            </a:extLst>
          </p:cNvPr>
          <p:cNvPicPr>
            <a:picLocks noGrp="1"/>
          </p:cNvPicPr>
          <p:nvPr>
            <p:ph idx="1"/>
          </p:nvPr>
        </p:nvPicPr>
        <p:blipFill>
          <a:blip r:embed="rId2"/>
          <a:stretch>
            <a:fillRect/>
          </a:stretch>
        </p:blipFill>
        <p:spPr>
          <a:xfrm>
            <a:off x="4552244" y="1828800"/>
            <a:ext cx="2014362" cy="4351338"/>
          </a:xfrm>
          <a:prstGeom prst="rect">
            <a:avLst/>
          </a:prstGeom>
        </p:spPr>
      </p:pic>
    </p:spTree>
    <p:extLst>
      <p:ext uri="{BB962C8B-B14F-4D97-AF65-F5344CB8AC3E}">
        <p14:creationId xmlns:p14="http://schemas.microsoft.com/office/powerpoint/2010/main" val="2422217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FA981-1E07-499F-BA7F-95CCFA28C0EF}"/>
              </a:ext>
            </a:extLst>
          </p:cNvPr>
          <p:cNvSpPr>
            <a:spLocks noGrp="1"/>
          </p:cNvSpPr>
          <p:nvPr>
            <p:ph type="title"/>
          </p:nvPr>
        </p:nvSpPr>
        <p:spPr/>
        <p:txBody>
          <a:bodyPr/>
          <a:lstStyle/>
          <a:p>
            <a:r>
              <a:rPr lang="en-CA" dirty="0"/>
              <a:t>Chuo </a:t>
            </a:r>
            <a:r>
              <a:rPr lang="en-CA" dirty="0" err="1"/>
              <a:t>ku</a:t>
            </a:r>
            <a:r>
              <a:rPr lang="en-CA" dirty="0"/>
              <a:t> Ward </a:t>
            </a:r>
          </a:p>
        </p:txBody>
      </p:sp>
      <p:pic>
        <p:nvPicPr>
          <p:cNvPr id="4" name="Content Placeholder 3">
            <a:extLst>
              <a:ext uri="{FF2B5EF4-FFF2-40B4-BE49-F238E27FC236}">
                <a16:creationId xmlns:a16="http://schemas.microsoft.com/office/drawing/2014/main" id="{B7C31347-7D21-4205-88F3-70B3D88FEDF5}"/>
              </a:ext>
            </a:extLst>
          </p:cNvPr>
          <p:cNvPicPr>
            <a:picLocks noGrp="1"/>
          </p:cNvPicPr>
          <p:nvPr>
            <p:ph idx="1"/>
          </p:nvPr>
        </p:nvPicPr>
        <p:blipFill>
          <a:blip r:embed="rId2"/>
          <a:stretch>
            <a:fillRect/>
          </a:stretch>
        </p:blipFill>
        <p:spPr>
          <a:xfrm>
            <a:off x="1262063" y="2365269"/>
            <a:ext cx="8594725" cy="3278400"/>
          </a:xfrm>
          <a:prstGeom prst="rect">
            <a:avLst/>
          </a:prstGeom>
        </p:spPr>
      </p:pic>
    </p:spTree>
    <p:extLst>
      <p:ext uri="{BB962C8B-B14F-4D97-AF65-F5344CB8AC3E}">
        <p14:creationId xmlns:p14="http://schemas.microsoft.com/office/powerpoint/2010/main" val="708884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2C308-6F34-41EC-9BA0-C94F2D17E2C3}"/>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32D15B57-8031-4AB6-A0C9-0DD24A0E48E8}"/>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170145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62D4C-54D4-41E1-B43B-06C6A9096788}"/>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95AFFCF0-34B9-4664-8E64-AA10673AB7CA}"/>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1016929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52253-E4A0-4BE4-B0B2-A382C4E4E512}"/>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3875E844-03A2-4C69-9449-E4AC39F60BE1}"/>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1165623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5D386-B0CE-45A4-BD69-4EB18260E181}"/>
              </a:ext>
            </a:extLst>
          </p:cNvPr>
          <p:cNvSpPr>
            <a:spLocks noGrp="1"/>
          </p:cNvSpPr>
          <p:nvPr>
            <p:ph type="title"/>
          </p:nvPr>
        </p:nvSpPr>
        <p:spPr/>
        <p:txBody>
          <a:bodyPr/>
          <a:lstStyle/>
          <a:p>
            <a:r>
              <a:rPr lang="en-CA" dirty="0"/>
              <a:t>Introduction</a:t>
            </a:r>
          </a:p>
        </p:txBody>
      </p:sp>
      <p:sp>
        <p:nvSpPr>
          <p:cNvPr id="3" name="Content Placeholder 2">
            <a:extLst>
              <a:ext uri="{FF2B5EF4-FFF2-40B4-BE49-F238E27FC236}">
                <a16:creationId xmlns:a16="http://schemas.microsoft.com/office/drawing/2014/main" id="{606BDD46-B3B3-409D-986E-F2122877A650}"/>
              </a:ext>
            </a:extLst>
          </p:cNvPr>
          <p:cNvSpPr>
            <a:spLocks noGrp="1"/>
          </p:cNvSpPr>
          <p:nvPr>
            <p:ph idx="1"/>
          </p:nvPr>
        </p:nvSpPr>
        <p:spPr/>
        <p:txBody>
          <a:bodyPr>
            <a:normAutofit/>
          </a:bodyPr>
          <a:lstStyle/>
          <a:p>
            <a:r>
              <a:rPr lang="en-CA" dirty="0"/>
              <a:t>Osaka is Japan's second largest metropolitan area after Tokyo. </a:t>
            </a:r>
          </a:p>
          <a:p>
            <a:r>
              <a:rPr lang="en-CA" dirty="0"/>
              <a:t>It has been the economic powerhouse of the Kansai Region for many centuries.</a:t>
            </a:r>
          </a:p>
          <a:p>
            <a:r>
              <a:rPr lang="en-CA" dirty="0"/>
              <a:t> Over 9.4 million foreign tourists visited Osaka last year, the largest number ever, Osaka tourism authorities announced. </a:t>
            </a:r>
          </a:p>
          <a:p>
            <a:r>
              <a:rPr lang="en-CA" dirty="0"/>
              <a:t>The figure represents a 31 percent increase on 2015, and is more than triple the number of foreign nationals who visited the city in 2013</a:t>
            </a:r>
          </a:p>
          <a:p>
            <a:r>
              <a:rPr lang="en-CA" dirty="0"/>
              <a:t>Osaka has a lot of tourist attractions, but most importantly, Osaka is known as “Japan’s kitchen” and many food enthusiasts come here just to eat. </a:t>
            </a:r>
          </a:p>
          <a:p>
            <a:r>
              <a:rPr lang="en-CA" dirty="0"/>
              <a:t>In this Report I’ll predict the best Ward/Neighborhood to host an Airbnb (Vacation rental) for tourists from all over the world</a:t>
            </a:r>
          </a:p>
          <a:p>
            <a:endParaRPr lang="en-CA" dirty="0"/>
          </a:p>
        </p:txBody>
      </p:sp>
    </p:spTree>
    <p:extLst>
      <p:ext uri="{BB962C8B-B14F-4D97-AF65-F5344CB8AC3E}">
        <p14:creationId xmlns:p14="http://schemas.microsoft.com/office/powerpoint/2010/main" val="362985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48DD0-C62F-4E39-A4BD-43E0E00A6993}"/>
              </a:ext>
            </a:extLst>
          </p:cNvPr>
          <p:cNvSpPr>
            <a:spLocks noGrp="1"/>
          </p:cNvSpPr>
          <p:nvPr>
            <p:ph type="title"/>
          </p:nvPr>
        </p:nvSpPr>
        <p:spPr/>
        <p:txBody>
          <a:bodyPr/>
          <a:lstStyle/>
          <a:p>
            <a:r>
              <a:rPr lang="en-CA" dirty="0"/>
              <a:t>Data Cleansing</a:t>
            </a:r>
          </a:p>
        </p:txBody>
      </p:sp>
      <p:sp>
        <p:nvSpPr>
          <p:cNvPr id="3" name="Content Placeholder 2">
            <a:extLst>
              <a:ext uri="{FF2B5EF4-FFF2-40B4-BE49-F238E27FC236}">
                <a16:creationId xmlns:a16="http://schemas.microsoft.com/office/drawing/2014/main" id="{51A35CF1-B7EC-429D-8B6F-DF658EAFFC13}"/>
              </a:ext>
            </a:extLst>
          </p:cNvPr>
          <p:cNvSpPr>
            <a:spLocks noGrp="1"/>
          </p:cNvSpPr>
          <p:nvPr>
            <p:ph idx="1"/>
          </p:nvPr>
        </p:nvSpPr>
        <p:spPr/>
        <p:txBody>
          <a:bodyPr/>
          <a:lstStyle/>
          <a:p>
            <a:r>
              <a:rPr lang="en-CA" dirty="0"/>
              <a:t>Data Sources:</a:t>
            </a:r>
          </a:p>
          <a:p>
            <a:pPr lvl="1"/>
            <a:r>
              <a:rPr lang="en-CA" dirty="0"/>
              <a:t>All the neighborhoods of Osaka from </a:t>
            </a:r>
            <a:r>
              <a:rPr lang="en-CA" u="sng" dirty="0">
                <a:hlinkClick r:id="rId2"/>
              </a:rPr>
              <a:t>https://en.wikipedia.org/wiki/Category:Wards_of_Osaka</a:t>
            </a:r>
            <a:endParaRPr lang="en-CA" u="sng" dirty="0"/>
          </a:p>
          <a:p>
            <a:pPr lvl="1"/>
            <a:r>
              <a:rPr lang="en-US" dirty="0"/>
              <a:t>The coordinates (latitude and longitude) are from Open Street Map APIs: </a:t>
            </a:r>
            <a:r>
              <a:rPr lang="en-US" dirty="0">
                <a:hlinkClick r:id="rId3"/>
              </a:rPr>
              <a:t>http://nominatim.openstreetmap.org/search.php?q=</a:t>
            </a:r>
            <a:endParaRPr lang="en-US" dirty="0"/>
          </a:p>
          <a:p>
            <a:pPr lvl="1"/>
            <a:r>
              <a:rPr lang="en-US" dirty="0" err="1"/>
              <a:t>Foursqaure’s</a:t>
            </a:r>
            <a:r>
              <a:rPr lang="en-US" dirty="0"/>
              <a:t> API to get the following venue data:</a:t>
            </a:r>
          </a:p>
          <a:p>
            <a:pPr lvl="2"/>
            <a:r>
              <a:rPr lang="en-CA" dirty="0"/>
              <a:t>Historic Site: 4deefb944765f83613cdba6e</a:t>
            </a:r>
          </a:p>
          <a:p>
            <a:pPr lvl="2"/>
            <a:r>
              <a:rPr lang="en-CA" dirty="0"/>
              <a:t>Theme Park: 4bf58dd8d48988d182941735</a:t>
            </a:r>
          </a:p>
          <a:p>
            <a:pPr lvl="2"/>
            <a:r>
              <a:rPr lang="en-CA" dirty="0"/>
              <a:t>Ramen Restaurant: 55a59bace4b013909087cb24</a:t>
            </a:r>
          </a:p>
          <a:p>
            <a:pPr lvl="2"/>
            <a:r>
              <a:rPr lang="en-CA" dirty="0"/>
              <a:t>Okonomiyaki Restaurants: 55a59bace4b013909087cb18</a:t>
            </a:r>
          </a:p>
          <a:p>
            <a:pPr lvl="2"/>
            <a:endParaRPr lang="en-CA" dirty="0"/>
          </a:p>
          <a:p>
            <a:pPr lvl="1"/>
            <a:endParaRPr lang="en-CA" dirty="0"/>
          </a:p>
        </p:txBody>
      </p:sp>
    </p:spTree>
    <p:extLst>
      <p:ext uri="{BB962C8B-B14F-4D97-AF65-F5344CB8AC3E}">
        <p14:creationId xmlns:p14="http://schemas.microsoft.com/office/powerpoint/2010/main" val="2508096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8D533-EC88-4770-B808-03A577B1F8B6}"/>
              </a:ext>
            </a:extLst>
          </p:cNvPr>
          <p:cNvSpPr>
            <a:spLocks noGrp="1"/>
          </p:cNvSpPr>
          <p:nvPr>
            <p:ph type="title"/>
          </p:nvPr>
        </p:nvSpPr>
        <p:spPr/>
        <p:txBody>
          <a:bodyPr/>
          <a:lstStyle/>
          <a:p>
            <a:r>
              <a:rPr lang="en-CA" dirty="0"/>
              <a:t>Wards</a:t>
            </a:r>
          </a:p>
        </p:txBody>
      </p:sp>
      <p:sp>
        <p:nvSpPr>
          <p:cNvPr id="3" name="Content Placeholder 2">
            <a:extLst>
              <a:ext uri="{FF2B5EF4-FFF2-40B4-BE49-F238E27FC236}">
                <a16:creationId xmlns:a16="http://schemas.microsoft.com/office/drawing/2014/main" id="{43A278AB-DCA8-4999-AC8D-081CC1995E04}"/>
              </a:ext>
            </a:extLst>
          </p:cNvPr>
          <p:cNvSpPr>
            <a:spLocks noGrp="1"/>
          </p:cNvSpPr>
          <p:nvPr>
            <p:ph idx="1"/>
          </p:nvPr>
        </p:nvSpPr>
        <p:spPr/>
        <p:txBody>
          <a:bodyPr/>
          <a:lstStyle/>
          <a:p>
            <a:endParaRPr lang="en-CA"/>
          </a:p>
        </p:txBody>
      </p:sp>
      <p:pic>
        <p:nvPicPr>
          <p:cNvPr id="4" name="Picture 3">
            <a:extLst>
              <a:ext uri="{FF2B5EF4-FFF2-40B4-BE49-F238E27FC236}">
                <a16:creationId xmlns:a16="http://schemas.microsoft.com/office/drawing/2014/main" id="{19257FC5-06DF-49E5-AD91-B33DAB6F0489}"/>
              </a:ext>
            </a:extLst>
          </p:cNvPr>
          <p:cNvPicPr/>
          <p:nvPr/>
        </p:nvPicPr>
        <p:blipFill>
          <a:blip r:embed="rId2"/>
          <a:stretch>
            <a:fillRect/>
          </a:stretch>
        </p:blipFill>
        <p:spPr>
          <a:xfrm>
            <a:off x="1261872" y="1828800"/>
            <a:ext cx="8595360" cy="4351337"/>
          </a:xfrm>
          <a:prstGeom prst="rect">
            <a:avLst/>
          </a:prstGeom>
        </p:spPr>
      </p:pic>
    </p:spTree>
    <p:extLst>
      <p:ext uri="{BB962C8B-B14F-4D97-AF65-F5344CB8AC3E}">
        <p14:creationId xmlns:p14="http://schemas.microsoft.com/office/powerpoint/2010/main" val="1795998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0B1A1-7B18-44F6-A4EF-3D5FA06A075B}"/>
              </a:ext>
            </a:extLst>
          </p:cNvPr>
          <p:cNvSpPr>
            <a:spLocks noGrp="1"/>
          </p:cNvSpPr>
          <p:nvPr>
            <p:ph type="title"/>
          </p:nvPr>
        </p:nvSpPr>
        <p:spPr/>
        <p:txBody>
          <a:bodyPr/>
          <a:lstStyle/>
          <a:p>
            <a:r>
              <a:rPr lang="en-CA" dirty="0"/>
              <a:t>Wards</a:t>
            </a:r>
          </a:p>
        </p:txBody>
      </p:sp>
      <p:sp>
        <p:nvSpPr>
          <p:cNvPr id="3" name="Content Placeholder 2">
            <a:extLst>
              <a:ext uri="{FF2B5EF4-FFF2-40B4-BE49-F238E27FC236}">
                <a16:creationId xmlns:a16="http://schemas.microsoft.com/office/drawing/2014/main" id="{417DF321-ED8A-4C64-A117-618368BE56AC}"/>
              </a:ext>
            </a:extLst>
          </p:cNvPr>
          <p:cNvSpPr>
            <a:spLocks noGrp="1"/>
          </p:cNvSpPr>
          <p:nvPr>
            <p:ph idx="1"/>
          </p:nvPr>
        </p:nvSpPr>
        <p:spPr/>
        <p:txBody>
          <a:bodyPr/>
          <a:lstStyle/>
          <a:p>
            <a:endParaRPr lang="en-CA"/>
          </a:p>
        </p:txBody>
      </p:sp>
      <p:pic>
        <p:nvPicPr>
          <p:cNvPr id="4" name="Picture 3">
            <a:extLst>
              <a:ext uri="{FF2B5EF4-FFF2-40B4-BE49-F238E27FC236}">
                <a16:creationId xmlns:a16="http://schemas.microsoft.com/office/drawing/2014/main" id="{AB9ED58C-6C78-4140-A936-8DC97DD13C49}"/>
              </a:ext>
            </a:extLst>
          </p:cNvPr>
          <p:cNvPicPr/>
          <p:nvPr/>
        </p:nvPicPr>
        <p:blipFill>
          <a:blip r:embed="rId2"/>
          <a:stretch>
            <a:fillRect/>
          </a:stretch>
        </p:blipFill>
        <p:spPr>
          <a:xfrm>
            <a:off x="3685804" y="1908968"/>
            <a:ext cx="3276600" cy="4191000"/>
          </a:xfrm>
          <a:prstGeom prst="rect">
            <a:avLst/>
          </a:prstGeom>
        </p:spPr>
      </p:pic>
    </p:spTree>
    <p:extLst>
      <p:ext uri="{BB962C8B-B14F-4D97-AF65-F5344CB8AC3E}">
        <p14:creationId xmlns:p14="http://schemas.microsoft.com/office/powerpoint/2010/main" val="3867733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CEDDC-4444-41F3-AB29-D5779A352FED}"/>
              </a:ext>
            </a:extLst>
          </p:cNvPr>
          <p:cNvSpPr>
            <a:spLocks noGrp="1"/>
          </p:cNvSpPr>
          <p:nvPr>
            <p:ph type="title"/>
          </p:nvPr>
        </p:nvSpPr>
        <p:spPr/>
        <p:txBody>
          <a:bodyPr/>
          <a:lstStyle/>
          <a:p>
            <a:r>
              <a:rPr lang="en-CA" dirty="0"/>
              <a:t>Historic Site Venues</a:t>
            </a:r>
          </a:p>
        </p:txBody>
      </p:sp>
      <p:pic>
        <p:nvPicPr>
          <p:cNvPr id="4" name="Content Placeholder 3">
            <a:extLst>
              <a:ext uri="{FF2B5EF4-FFF2-40B4-BE49-F238E27FC236}">
                <a16:creationId xmlns:a16="http://schemas.microsoft.com/office/drawing/2014/main" id="{CDC51CD1-35B8-4200-824E-3F1A69A7A141}"/>
              </a:ext>
            </a:extLst>
          </p:cNvPr>
          <p:cNvPicPr>
            <a:picLocks noGrp="1"/>
          </p:cNvPicPr>
          <p:nvPr>
            <p:ph idx="1"/>
          </p:nvPr>
        </p:nvPicPr>
        <p:blipFill>
          <a:blip r:embed="rId2"/>
          <a:stretch>
            <a:fillRect/>
          </a:stretch>
        </p:blipFill>
        <p:spPr>
          <a:xfrm>
            <a:off x="1644650" y="3094831"/>
            <a:ext cx="7829550" cy="1819275"/>
          </a:xfrm>
          <a:prstGeom prst="rect">
            <a:avLst/>
          </a:prstGeom>
        </p:spPr>
      </p:pic>
    </p:spTree>
    <p:extLst>
      <p:ext uri="{BB962C8B-B14F-4D97-AF65-F5344CB8AC3E}">
        <p14:creationId xmlns:p14="http://schemas.microsoft.com/office/powerpoint/2010/main" val="333695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5AF93-BD2D-45E3-B3F6-D01BC9C8C75B}"/>
              </a:ext>
            </a:extLst>
          </p:cNvPr>
          <p:cNvSpPr>
            <a:spLocks noGrp="1"/>
          </p:cNvSpPr>
          <p:nvPr>
            <p:ph type="title"/>
          </p:nvPr>
        </p:nvSpPr>
        <p:spPr/>
        <p:txBody>
          <a:bodyPr/>
          <a:lstStyle/>
          <a:p>
            <a:r>
              <a:rPr lang="en-CA" dirty="0"/>
              <a:t>Theme Park Venues</a:t>
            </a:r>
          </a:p>
        </p:txBody>
      </p:sp>
      <p:sp>
        <p:nvSpPr>
          <p:cNvPr id="3" name="Content Placeholder 2">
            <a:extLst>
              <a:ext uri="{FF2B5EF4-FFF2-40B4-BE49-F238E27FC236}">
                <a16:creationId xmlns:a16="http://schemas.microsoft.com/office/drawing/2014/main" id="{EFECACA0-8391-4F0C-9CDD-C6FDF52F53B2}"/>
              </a:ext>
            </a:extLst>
          </p:cNvPr>
          <p:cNvSpPr>
            <a:spLocks noGrp="1"/>
          </p:cNvSpPr>
          <p:nvPr>
            <p:ph idx="1"/>
          </p:nvPr>
        </p:nvSpPr>
        <p:spPr/>
        <p:txBody>
          <a:bodyPr/>
          <a:lstStyle/>
          <a:p>
            <a:endParaRPr lang="en-CA"/>
          </a:p>
        </p:txBody>
      </p:sp>
      <p:pic>
        <p:nvPicPr>
          <p:cNvPr id="4" name="Picture 3">
            <a:extLst>
              <a:ext uri="{FF2B5EF4-FFF2-40B4-BE49-F238E27FC236}">
                <a16:creationId xmlns:a16="http://schemas.microsoft.com/office/drawing/2014/main" id="{5D07F758-917B-4470-8293-130FEDF6C6FE}"/>
              </a:ext>
            </a:extLst>
          </p:cNvPr>
          <p:cNvPicPr/>
          <p:nvPr/>
        </p:nvPicPr>
        <p:blipFill>
          <a:blip r:embed="rId2"/>
          <a:stretch>
            <a:fillRect/>
          </a:stretch>
        </p:blipFill>
        <p:spPr>
          <a:xfrm>
            <a:off x="1261872" y="1828799"/>
            <a:ext cx="8595360" cy="4351337"/>
          </a:xfrm>
          <a:prstGeom prst="rect">
            <a:avLst/>
          </a:prstGeom>
        </p:spPr>
      </p:pic>
    </p:spTree>
    <p:extLst>
      <p:ext uri="{BB962C8B-B14F-4D97-AF65-F5344CB8AC3E}">
        <p14:creationId xmlns:p14="http://schemas.microsoft.com/office/powerpoint/2010/main" val="2509094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877AE-453D-4B5B-8711-BBCAB0163C01}"/>
              </a:ext>
            </a:extLst>
          </p:cNvPr>
          <p:cNvSpPr>
            <a:spLocks noGrp="1"/>
          </p:cNvSpPr>
          <p:nvPr>
            <p:ph type="title"/>
          </p:nvPr>
        </p:nvSpPr>
        <p:spPr/>
        <p:txBody>
          <a:bodyPr/>
          <a:lstStyle/>
          <a:p>
            <a:r>
              <a:rPr lang="en-CA" dirty="0"/>
              <a:t>Theme Park Venues</a:t>
            </a:r>
          </a:p>
        </p:txBody>
      </p:sp>
      <p:sp>
        <p:nvSpPr>
          <p:cNvPr id="3" name="Content Placeholder 2">
            <a:extLst>
              <a:ext uri="{FF2B5EF4-FFF2-40B4-BE49-F238E27FC236}">
                <a16:creationId xmlns:a16="http://schemas.microsoft.com/office/drawing/2014/main" id="{7D8586E4-AB64-45EB-AAFD-7DE82B894334}"/>
              </a:ext>
            </a:extLst>
          </p:cNvPr>
          <p:cNvSpPr>
            <a:spLocks noGrp="1"/>
          </p:cNvSpPr>
          <p:nvPr>
            <p:ph idx="1"/>
          </p:nvPr>
        </p:nvSpPr>
        <p:spPr/>
        <p:txBody>
          <a:bodyPr/>
          <a:lstStyle/>
          <a:p>
            <a:endParaRPr lang="en-CA"/>
          </a:p>
        </p:txBody>
      </p:sp>
      <p:pic>
        <p:nvPicPr>
          <p:cNvPr id="4" name="Picture 3">
            <a:extLst>
              <a:ext uri="{FF2B5EF4-FFF2-40B4-BE49-F238E27FC236}">
                <a16:creationId xmlns:a16="http://schemas.microsoft.com/office/drawing/2014/main" id="{6FAD2008-4282-421D-A117-EB100257016F}"/>
              </a:ext>
            </a:extLst>
          </p:cNvPr>
          <p:cNvPicPr/>
          <p:nvPr/>
        </p:nvPicPr>
        <p:blipFill>
          <a:blip r:embed="rId2"/>
          <a:stretch>
            <a:fillRect/>
          </a:stretch>
        </p:blipFill>
        <p:spPr>
          <a:xfrm>
            <a:off x="2030680" y="3004458"/>
            <a:ext cx="6894616" cy="1884132"/>
          </a:xfrm>
          <a:prstGeom prst="rect">
            <a:avLst/>
          </a:prstGeom>
        </p:spPr>
      </p:pic>
    </p:spTree>
    <p:extLst>
      <p:ext uri="{BB962C8B-B14F-4D97-AF65-F5344CB8AC3E}">
        <p14:creationId xmlns:p14="http://schemas.microsoft.com/office/powerpoint/2010/main" val="576672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BA0A5-7E4D-4241-A985-2AE5F18BF3AF}"/>
              </a:ext>
            </a:extLst>
          </p:cNvPr>
          <p:cNvSpPr>
            <a:spLocks noGrp="1"/>
          </p:cNvSpPr>
          <p:nvPr>
            <p:ph type="title"/>
          </p:nvPr>
        </p:nvSpPr>
        <p:spPr/>
        <p:txBody>
          <a:bodyPr/>
          <a:lstStyle/>
          <a:p>
            <a:r>
              <a:rPr lang="en-CA" dirty="0"/>
              <a:t>Ramen Restaurants Venues</a:t>
            </a:r>
          </a:p>
        </p:txBody>
      </p:sp>
      <p:sp>
        <p:nvSpPr>
          <p:cNvPr id="3" name="Content Placeholder 2">
            <a:extLst>
              <a:ext uri="{FF2B5EF4-FFF2-40B4-BE49-F238E27FC236}">
                <a16:creationId xmlns:a16="http://schemas.microsoft.com/office/drawing/2014/main" id="{5A524158-64C9-47B1-B16B-DA969CDDAF7F}"/>
              </a:ext>
            </a:extLst>
          </p:cNvPr>
          <p:cNvSpPr>
            <a:spLocks noGrp="1"/>
          </p:cNvSpPr>
          <p:nvPr>
            <p:ph idx="1"/>
          </p:nvPr>
        </p:nvSpPr>
        <p:spPr/>
        <p:txBody>
          <a:bodyPr/>
          <a:lstStyle/>
          <a:p>
            <a:endParaRPr lang="en-CA"/>
          </a:p>
        </p:txBody>
      </p:sp>
      <p:pic>
        <p:nvPicPr>
          <p:cNvPr id="4" name="Picture 3">
            <a:extLst>
              <a:ext uri="{FF2B5EF4-FFF2-40B4-BE49-F238E27FC236}">
                <a16:creationId xmlns:a16="http://schemas.microsoft.com/office/drawing/2014/main" id="{361A7A74-9EC4-4F4A-9756-3B255C0FC1A3}"/>
              </a:ext>
            </a:extLst>
          </p:cNvPr>
          <p:cNvPicPr/>
          <p:nvPr/>
        </p:nvPicPr>
        <p:blipFill>
          <a:blip r:embed="rId2"/>
          <a:stretch>
            <a:fillRect/>
          </a:stretch>
        </p:blipFill>
        <p:spPr>
          <a:xfrm>
            <a:off x="1261872" y="1828800"/>
            <a:ext cx="8595360" cy="4351337"/>
          </a:xfrm>
          <a:prstGeom prst="rect">
            <a:avLst/>
          </a:prstGeom>
        </p:spPr>
      </p:pic>
    </p:spTree>
    <p:extLst>
      <p:ext uri="{BB962C8B-B14F-4D97-AF65-F5344CB8AC3E}">
        <p14:creationId xmlns:p14="http://schemas.microsoft.com/office/powerpoint/2010/main" val="1947786856"/>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otalTime>9</TotalTime>
  <Words>331</Words>
  <Application>Microsoft Office PowerPoint</Application>
  <PresentationFormat>Widescreen</PresentationFormat>
  <Paragraphs>32</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Century Schoolbook</vt:lpstr>
      <vt:lpstr>Wingdings 2</vt:lpstr>
      <vt:lpstr>View</vt:lpstr>
      <vt:lpstr>Karim El-Chami</vt:lpstr>
      <vt:lpstr>Introduction</vt:lpstr>
      <vt:lpstr>Data Cleansing</vt:lpstr>
      <vt:lpstr>Wards</vt:lpstr>
      <vt:lpstr>Wards</vt:lpstr>
      <vt:lpstr>Historic Site Venues</vt:lpstr>
      <vt:lpstr>Theme Park Venues</vt:lpstr>
      <vt:lpstr>Theme Park Venues</vt:lpstr>
      <vt:lpstr>Ramen Restaurants Venues</vt:lpstr>
      <vt:lpstr>Ramen Restaurants Venues</vt:lpstr>
      <vt:lpstr>Okonomiyaki Restaurants Venues</vt:lpstr>
      <vt:lpstr>Okonomiyaki Restaurants Venues</vt:lpstr>
      <vt:lpstr>Sum of Venues per Category per Ward</vt:lpstr>
      <vt:lpstr>Conclusion</vt:lpstr>
      <vt:lpstr>Chuo ku Ward </vt:lpstr>
      <vt:lpstr>Chuo ku Ward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Karim El-Chami</dc:title>
  <dc:creator>Karim</dc:creator>
  <cp:lastModifiedBy>Karim</cp:lastModifiedBy>
  <cp:revision>2</cp:revision>
  <dcterms:created xsi:type="dcterms:W3CDTF">2019-07-22T17:16:45Z</dcterms:created>
  <dcterms:modified xsi:type="dcterms:W3CDTF">2019-07-22T17:26:14Z</dcterms:modified>
</cp:coreProperties>
</file>